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8" r:id="rId4"/>
    <p:sldId id="273" r:id="rId5"/>
    <p:sldId id="261" r:id="rId6"/>
    <p:sldId id="267" r:id="rId7"/>
    <p:sldId id="274" r:id="rId8"/>
    <p:sldId id="275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39"/>
    <p:restoredTop sz="94694"/>
  </p:normalViewPr>
  <p:slideViewPr>
    <p:cSldViewPr snapToGrid="0" snapToObjects="1">
      <p:cViewPr varScale="1">
        <p:scale>
          <a:sx n="102" d="100"/>
          <a:sy n="102" d="100"/>
        </p:scale>
        <p:origin x="20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C50EE-724C-C74D-A5D5-1FC351E8E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E3E1C-9A95-D648-929D-C8F250C40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FEE20-70F5-1F4B-BE44-C41FED6C4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9581-3429-D740-917C-F157951950EE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C6D3-1D9A-CC44-A210-B7E552826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67353-12C2-2546-B274-B7F3720FE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DBA09-2551-7145-9C2D-FAAD3CD1F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2ACF2-BF8B-5A41-A618-2DB623B9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5C48F-5E71-0D40-B748-46DCC0367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D67D7-6962-3144-B249-401EDB1AA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9581-3429-D740-917C-F157951950EE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B3A31-F083-714F-AFA7-FCB0D7C2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33476-6510-1847-B1D2-68992A26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DBA09-2551-7145-9C2D-FAAD3CD1F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0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901630-5113-DA47-AB04-D3E33B00C7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48FFD-4800-2642-9F0F-A183FAF8C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37091-8E7A-F248-AC85-AF20E666B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9581-3429-D740-917C-F157951950EE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AEB91-4719-1749-A5A2-D859BC708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7AE68-6CF3-5140-BAF5-FBBBDADF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DBA09-2551-7145-9C2D-FAAD3CD1F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7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87C3-B49E-B248-A867-F10150DC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4FEDF-01B1-1540-8145-A0FD55E8A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71B18-0349-094E-8D92-9863DDDE9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9581-3429-D740-917C-F157951950EE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0C3AA-C23D-014E-8748-16C636B08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08348-0604-9645-AD7A-237CE4CAC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DBA09-2551-7145-9C2D-FAAD3CD1F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7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97BE-11C5-CA48-9167-B03FB2AF2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29372-2F2F-CE4A-AB9B-EE4B57B55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7B9D7-81F0-4A47-A91D-FE437435A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9581-3429-D740-917C-F157951950EE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49879-1B57-F347-BC95-AA540AF4A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AF020-52F5-3E4A-B7A0-E2EE6C4E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DBA09-2551-7145-9C2D-FAAD3CD1F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42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52D3-2B40-9945-96A7-A6189E9F9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27C50-053C-844A-826C-476AB814DC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C597C-5153-9F44-B137-9686B4CBC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496F5-C73D-E44D-A396-26EC9B54E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9581-3429-D740-917C-F157951950EE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526FA-F90A-DA42-9E5E-D0A49054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22D17-94B8-614C-BC97-859BD4354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DBA09-2551-7145-9C2D-FAAD3CD1F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7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D63C-8120-3D45-851B-643742D1D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D2C4A-9775-904C-8656-4DE262536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A4CD1-991F-F44A-A44D-16852A6C9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DBAAD-6325-3D4F-AF16-90E6FD95EE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29953E-35D9-8E41-B3B7-8156B94BC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E58B6D-E92C-3941-A920-0C9A2FE11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9581-3429-D740-917C-F157951950EE}" type="datetimeFigureOut">
              <a:rPr lang="en-US" smtClean="0"/>
              <a:t>7/7/19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115B6A-282E-BC49-9198-5018B0BB9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0E988D-73CC-734C-ADDB-6EC42BCE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DBA09-2551-7145-9C2D-FAAD3CD1F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6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051E6-406A-5D40-A4DD-1983AD65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F6566-D6E5-F342-B5AA-013CC1A1F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9581-3429-D740-917C-F157951950EE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C8ACC-0569-5548-8ED6-E14F23344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B304C-340C-034D-8293-6EF85F56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DBA09-2551-7145-9C2D-FAAD3CD1F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38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30528F-36B8-6A45-A1E7-A1D019A0D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9581-3429-D740-917C-F157951950EE}" type="datetimeFigureOut">
              <a:rPr lang="en-US" smtClean="0"/>
              <a:t>7/7/19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5823E5-531D-1540-BC9B-3E85896CA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D1596-38C9-6D4D-ACB2-268F12BD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DBA09-2551-7145-9C2D-FAAD3CD1F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92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AB908-98CD-F642-8353-9E8F3B099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77335-6278-B346-B2BE-EF654894F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87783-F300-7845-80F8-729DC02EB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8EE1F-1FFD-5D42-8539-9965753EE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9581-3429-D740-917C-F157951950EE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565EB-AA28-4641-BF9E-7119081C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9373D-393A-FE41-B0F7-7B449077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DBA09-2551-7145-9C2D-FAAD3CD1F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8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6A74-B3D6-AE40-80E4-C4C51751A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B2374F-C35D-B441-BFD1-7BC79F9C1F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33F5C-8231-3D4C-B892-01D47BB83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23597-332D-B848-AC0C-6B90A032D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9581-3429-D740-917C-F157951950EE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2225B-91BD-0243-A724-3D7003039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C6749-3DCC-634A-938C-8558902F8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DBA09-2551-7145-9C2D-FAAD3CD1F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37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B94A39-0BA4-C54B-B404-FCD914115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568E8-0220-C849-8E4D-66DD3D00F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D2561-BB0C-5949-BEB0-70E6E0759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49581-3429-D740-917C-F157951950EE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8083E-DF29-7D42-9D06-5ACE3BEB1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1F31E-3368-9E42-BC40-E77CFADD0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DBA09-2551-7145-9C2D-FAAD3CD1F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9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17.png"/><Relationship Id="rId4" Type="http://schemas.openxmlformats.org/officeDocument/2006/relationships/image" Target="../media/image3.tiff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nyijun/lab201907.git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B6385-0657-2546-AE21-C9D8AD3A70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/>
              <a:t>Lab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B72A78A-6F75-EC4F-8E3A-BB63B500EAAE}"/>
              </a:ext>
            </a:extLst>
          </p:cNvPr>
          <p:cNvSpPr txBox="1">
            <a:spLocks/>
          </p:cNvSpPr>
          <p:nvPr/>
        </p:nvSpPr>
        <p:spPr>
          <a:xfrm>
            <a:off x="1524000" y="412956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Yijun</a:t>
            </a:r>
          </a:p>
          <a:p>
            <a:r>
              <a:rPr lang="en-US" dirty="0"/>
              <a:t>7/9</a:t>
            </a:r>
          </a:p>
        </p:txBody>
      </p:sp>
    </p:spTree>
    <p:extLst>
      <p:ext uri="{BB962C8B-B14F-4D97-AF65-F5344CB8AC3E}">
        <p14:creationId xmlns:p14="http://schemas.microsoft.com/office/powerpoint/2010/main" val="360488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13199-5F4E-754B-9287-916736CF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2906F-5273-F14D-A83B-6F9010A7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Item-based Collaborative Filtering Recommendation System</a:t>
            </a:r>
          </a:p>
          <a:p>
            <a:pPr lvl="1">
              <a:buFontTx/>
              <a:buChar char="-"/>
            </a:pPr>
            <a:r>
              <a:rPr lang="en-US" sz="2000" dirty="0"/>
              <a:t>Yelp Datasets</a:t>
            </a:r>
            <a:r>
              <a:rPr lang="zh-CN" altLang="en-US" sz="2000" dirty="0"/>
              <a:t> </a:t>
            </a:r>
            <a:r>
              <a:rPr lang="en-US" altLang="zh-CN" sz="2000" dirty="0"/>
              <a:t>Introduction</a:t>
            </a:r>
            <a:r>
              <a:rPr lang="en-US" sz="2000" dirty="0"/>
              <a:t> (7/8)</a:t>
            </a:r>
          </a:p>
          <a:p>
            <a:pPr lvl="1">
              <a:buFontTx/>
              <a:buChar char="-"/>
            </a:pPr>
            <a:r>
              <a:rPr lang="en-US" sz="2000" dirty="0"/>
              <a:t>Pearson Correlation (7/8)</a:t>
            </a:r>
          </a:p>
          <a:p>
            <a:pPr lvl="1">
              <a:buFontTx/>
              <a:buChar char="-"/>
            </a:pPr>
            <a:r>
              <a:rPr lang="en-US" sz="2000" dirty="0"/>
              <a:t>Weighted Average for Prediction (7/9)</a:t>
            </a:r>
          </a:p>
          <a:p>
            <a:pPr lvl="1">
              <a:buFontTx/>
              <a:buChar char="-"/>
            </a:pPr>
            <a:r>
              <a:rPr lang="en-US" sz="2000" dirty="0"/>
              <a:t>Model Evaluation (7/9)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Spatial Data Visualization</a:t>
            </a:r>
          </a:p>
          <a:p>
            <a:pPr lvl="1">
              <a:buFontTx/>
              <a:buChar char="-"/>
            </a:pPr>
            <a:r>
              <a:rPr lang="en-US" sz="2000" dirty="0"/>
              <a:t>QGIS Tutorial (7/</a:t>
            </a:r>
            <a:r>
              <a:rPr lang="en-US" altLang="zh-CN" sz="2000" dirty="0"/>
              <a:t>8</a:t>
            </a:r>
            <a:r>
              <a:rPr lang="en-US" sz="2000" dirty="0"/>
              <a:t>)</a:t>
            </a:r>
          </a:p>
          <a:p>
            <a:pPr lvl="1">
              <a:buFontTx/>
              <a:buChar char="-"/>
            </a:pPr>
            <a:r>
              <a:rPr lang="en-US" sz="2000" dirty="0"/>
              <a:t>Visualization with Yelp Datasets (7/9)</a:t>
            </a:r>
          </a:p>
          <a:p>
            <a:pPr lvl="1">
              <a:buFontTx/>
              <a:buChar char="-"/>
            </a:pPr>
            <a:r>
              <a:rPr lang="en-US" sz="2000" dirty="0"/>
              <a:t>Spatial Computing using QGIS (7/9)</a:t>
            </a:r>
          </a:p>
          <a:p>
            <a:pPr lvl="1"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7442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E94A-D73D-D64F-B1DC-FC4AAE265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Tasks (7/9)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8DD43-BFA7-0C4F-B425-CEE4BF6D7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Continue your recommendation system </a:t>
            </a:r>
          </a:p>
          <a:p>
            <a:pPr lvl="1">
              <a:buFontTx/>
              <a:buChar char="-"/>
            </a:pPr>
            <a:r>
              <a:rPr lang="en-US" sz="2000" dirty="0"/>
              <a:t>Implement the functions to compute weighted average as the prediction result</a:t>
            </a:r>
          </a:p>
          <a:p>
            <a:pPr lvl="1">
              <a:buFontTx/>
              <a:buChar char="-"/>
            </a:pPr>
            <a:endParaRPr lang="en-US" sz="2000" dirty="0"/>
          </a:p>
          <a:p>
            <a:r>
              <a:rPr lang="en-US" sz="2400" dirty="0"/>
              <a:t>Set up QGIS environment</a:t>
            </a:r>
          </a:p>
          <a:p>
            <a:endParaRPr lang="en-US" sz="2400" dirty="0"/>
          </a:p>
          <a:p>
            <a:r>
              <a:rPr lang="en-US" sz="2400" dirty="0"/>
              <a:t>Add multiple layers for visualization</a:t>
            </a:r>
          </a:p>
          <a:p>
            <a:pPr lvl="1">
              <a:buFontTx/>
              <a:buChar char="-"/>
            </a:pPr>
            <a:r>
              <a:rPr lang="en-US" sz="2000" dirty="0"/>
              <a:t>Vector data</a:t>
            </a:r>
          </a:p>
          <a:p>
            <a:pPr lvl="1">
              <a:buFontTx/>
              <a:buChar char="-"/>
            </a:pPr>
            <a:r>
              <a:rPr lang="en-US" sz="2000" dirty="0"/>
              <a:t>Shape files</a:t>
            </a:r>
          </a:p>
          <a:p>
            <a:pPr lvl="1">
              <a:buFontTx/>
              <a:buChar char="-"/>
            </a:pPr>
            <a:endParaRPr lang="en-US" sz="2000" dirty="0"/>
          </a:p>
          <a:p>
            <a:r>
              <a:rPr lang="en-US" sz="2400" dirty="0"/>
              <a:t>Spatial join and statistic analysis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7840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A5E7C-5483-5E40-922D-B184583FC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Weighed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3B13B-E46E-B540-8783-3BEEED26D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sz="2400" dirty="0"/>
              <a:t>Item-based Collaborative Filtering Recommendation System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055650-E74C-054C-82B7-47E32E89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265" y="2644328"/>
            <a:ext cx="1125570" cy="14810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EE8DC8-EE53-5B48-BF4D-D4DFD55F9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07" t="12400" r="9829" b="28514"/>
          <a:stretch/>
        </p:blipFill>
        <p:spPr>
          <a:xfrm>
            <a:off x="521709" y="5088616"/>
            <a:ext cx="1063869" cy="8704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95B25C-0ACD-1D46-9C23-99A77A30E9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64" t="22978" r="9615"/>
          <a:stretch/>
        </p:blipFill>
        <p:spPr>
          <a:xfrm>
            <a:off x="3843051" y="2837054"/>
            <a:ext cx="1125416" cy="109556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37946C-9262-DE40-B3A0-20E1FD766D1D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 flipV="1">
            <a:off x="2823835" y="3384834"/>
            <a:ext cx="1019216" cy="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AB7F028-55AE-1E4F-B6E1-8BA312309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265" y="5055035"/>
            <a:ext cx="1269665" cy="9375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F810912-7DBA-7248-8F1A-6B2C6D22C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894" y="5006249"/>
            <a:ext cx="1002497" cy="103895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110DE4-757D-ED4A-AE79-072367CEFC99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flipH="1">
            <a:off x="1053644" y="4125341"/>
            <a:ext cx="1207406" cy="96327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28FBCC-1BA6-8542-802E-578B8E6D9DA6}"/>
              </a:ext>
            </a:extLst>
          </p:cNvPr>
          <p:cNvCxnSpPr>
            <a:cxnSpLocks/>
            <a:stCxn id="12" idx="2"/>
            <a:endCxn id="23" idx="0"/>
          </p:cNvCxnSpPr>
          <p:nvPr/>
        </p:nvCxnSpPr>
        <p:spPr>
          <a:xfrm>
            <a:off x="2261050" y="4125341"/>
            <a:ext cx="72048" cy="92969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7689D4-971C-1C49-82F9-AA8AECCEAC7C}"/>
              </a:ext>
            </a:extLst>
          </p:cNvPr>
          <p:cNvCxnSpPr>
            <a:cxnSpLocks/>
            <a:stCxn id="12" idx="2"/>
            <a:endCxn id="24" idx="0"/>
          </p:cNvCxnSpPr>
          <p:nvPr/>
        </p:nvCxnSpPr>
        <p:spPr>
          <a:xfrm>
            <a:off x="2261050" y="4125341"/>
            <a:ext cx="1346093" cy="88090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9DFE66-FFAA-8B43-81BB-0B0D7A43A5A2}"/>
              </a:ext>
            </a:extLst>
          </p:cNvPr>
          <p:cNvSpPr txBox="1"/>
          <p:nvPr/>
        </p:nvSpPr>
        <p:spPr>
          <a:xfrm>
            <a:off x="1224087" y="435619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5.0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989CDA-EC06-2447-9368-2581A2BD49D9}"/>
              </a:ext>
            </a:extLst>
          </p:cNvPr>
          <p:cNvSpPr txBox="1"/>
          <p:nvPr/>
        </p:nvSpPr>
        <p:spPr>
          <a:xfrm>
            <a:off x="2280173" y="451325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4.0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2ABBC3-FE63-194E-AD60-B2241F661B58}"/>
              </a:ext>
            </a:extLst>
          </p:cNvPr>
          <p:cNvSpPr txBox="1"/>
          <p:nvPr/>
        </p:nvSpPr>
        <p:spPr>
          <a:xfrm>
            <a:off x="2893649" y="423764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3.0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FE234D-1508-7345-B073-B43451F1B8AA}"/>
              </a:ext>
            </a:extLst>
          </p:cNvPr>
          <p:cNvCxnSpPr/>
          <p:nvPr/>
        </p:nvCxnSpPr>
        <p:spPr>
          <a:xfrm>
            <a:off x="5240234" y="2568691"/>
            <a:ext cx="0" cy="387682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1B486CE-1DCD-3F43-962C-036434B0B5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64" t="22978" r="9615"/>
          <a:stretch/>
        </p:blipFill>
        <p:spPr>
          <a:xfrm>
            <a:off x="7020608" y="2487399"/>
            <a:ext cx="592555" cy="5768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CF57B25-89DA-4640-8D60-B6236563A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07" t="12400" r="9829" b="28514"/>
          <a:stretch/>
        </p:blipFill>
        <p:spPr>
          <a:xfrm>
            <a:off x="7785279" y="2546664"/>
            <a:ext cx="560149" cy="4583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8E6D3FB-BABC-F24C-AF00-B9BB7FB38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64" t="22978" r="9615"/>
          <a:stretch/>
        </p:blipFill>
        <p:spPr>
          <a:xfrm>
            <a:off x="7016839" y="3088808"/>
            <a:ext cx="592555" cy="5768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147A8C-711C-224B-912D-372F48B0F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64" t="22978" r="9615"/>
          <a:stretch/>
        </p:blipFill>
        <p:spPr>
          <a:xfrm>
            <a:off x="7031884" y="3723079"/>
            <a:ext cx="592555" cy="5768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EAB938D-4AAB-B443-8215-9AA263A76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379" y="3130393"/>
            <a:ext cx="668505" cy="4936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3126789-B1DC-0445-8401-EA5B5E0F2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962" y="3737982"/>
            <a:ext cx="527835" cy="547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0D3EA6-EF78-C64F-B525-CCFF5546FCE1}"/>
              </a:ext>
            </a:extLst>
          </p:cNvPr>
          <p:cNvSpPr txBox="1"/>
          <p:nvPr/>
        </p:nvSpPr>
        <p:spPr>
          <a:xfrm>
            <a:off x="5700569" y="2592936"/>
            <a:ext cx="10972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5FEDB8-8F88-E740-8BD4-FFE853611EAD}"/>
              </a:ext>
            </a:extLst>
          </p:cNvPr>
          <p:cNvSpPr txBox="1"/>
          <p:nvPr/>
        </p:nvSpPr>
        <p:spPr>
          <a:xfrm>
            <a:off x="5729629" y="3194345"/>
            <a:ext cx="10972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9DA41E-8A9A-7146-BC60-2DAFC609C598}"/>
              </a:ext>
            </a:extLst>
          </p:cNvPr>
          <p:cNvSpPr txBox="1"/>
          <p:nvPr/>
        </p:nvSpPr>
        <p:spPr>
          <a:xfrm>
            <a:off x="5729629" y="3828616"/>
            <a:ext cx="10972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Similarity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E0159-180F-4E40-BC47-B03B0BACE363}"/>
              </a:ext>
            </a:extLst>
          </p:cNvPr>
          <p:cNvSpPr txBox="1"/>
          <p:nvPr/>
        </p:nvSpPr>
        <p:spPr>
          <a:xfrm>
            <a:off x="6676475" y="2544984"/>
            <a:ext cx="121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5D0DA7-726C-EC43-9C01-DB0FE2E937D9}"/>
              </a:ext>
            </a:extLst>
          </p:cNvPr>
          <p:cNvSpPr txBox="1"/>
          <p:nvPr/>
        </p:nvSpPr>
        <p:spPr>
          <a:xfrm>
            <a:off x="6676475" y="3146393"/>
            <a:ext cx="121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4B50A2-7DE4-8C42-B701-73998D3C10F2}"/>
              </a:ext>
            </a:extLst>
          </p:cNvPr>
          <p:cNvSpPr txBox="1"/>
          <p:nvPr/>
        </p:nvSpPr>
        <p:spPr>
          <a:xfrm>
            <a:off x="6676475" y="3780664"/>
            <a:ext cx="121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BB3FD6-7DA0-D94A-9BAF-6A011B2DB2B3}"/>
              </a:ext>
            </a:extLst>
          </p:cNvPr>
          <p:cNvSpPr txBox="1"/>
          <p:nvPr/>
        </p:nvSpPr>
        <p:spPr>
          <a:xfrm>
            <a:off x="8454884" y="2544984"/>
            <a:ext cx="121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6BBE08-EB8A-454B-BEC7-4837207154DC}"/>
              </a:ext>
            </a:extLst>
          </p:cNvPr>
          <p:cNvSpPr txBox="1"/>
          <p:nvPr/>
        </p:nvSpPr>
        <p:spPr>
          <a:xfrm>
            <a:off x="8454884" y="3146393"/>
            <a:ext cx="121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7B068F-1E7F-B24D-BA3E-EC59731AD220}"/>
              </a:ext>
            </a:extLst>
          </p:cNvPr>
          <p:cNvSpPr txBox="1"/>
          <p:nvPr/>
        </p:nvSpPr>
        <p:spPr>
          <a:xfrm>
            <a:off x="8454884" y="3780664"/>
            <a:ext cx="121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B9D3BA-7BBA-6548-81BB-A8B3C3583146}"/>
                  </a:ext>
                </a:extLst>
              </p:cNvPr>
              <p:cNvSpPr txBox="1"/>
              <p:nvPr/>
            </p:nvSpPr>
            <p:spPr>
              <a:xfrm>
                <a:off x="8718568" y="2592936"/>
                <a:ext cx="11473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B9D3BA-7BBA-6548-81BB-A8B3C358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568" y="2592936"/>
                <a:ext cx="1147325" cy="400110"/>
              </a:xfrm>
              <a:prstGeom prst="rect">
                <a:avLst/>
              </a:prstGeom>
              <a:blipFill>
                <a:blip r:embed="rId7"/>
                <a:stretch>
                  <a:fillRect l="-5495" t="-937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BF26C1-272B-304C-81EF-3EA86B98E9BE}"/>
                  </a:ext>
                </a:extLst>
              </p:cNvPr>
              <p:cNvSpPr txBox="1"/>
              <p:nvPr/>
            </p:nvSpPr>
            <p:spPr>
              <a:xfrm>
                <a:off x="8718567" y="3194345"/>
                <a:ext cx="12308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FBF26C1-272B-304C-81EF-3EA86B98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567" y="3194345"/>
                <a:ext cx="1230891" cy="400110"/>
              </a:xfrm>
              <a:prstGeom prst="rect">
                <a:avLst/>
              </a:prstGeom>
              <a:blipFill>
                <a:blip r:embed="rId8"/>
                <a:stretch>
                  <a:fillRect l="-5155" t="-967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C6241DC-4CE8-E745-805B-229255B77D0D}"/>
                  </a:ext>
                </a:extLst>
              </p:cNvPr>
              <p:cNvSpPr txBox="1"/>
              <p:nvPr/>
            </p:nvSpPr>
            <p:spPr>
              <a:xfrm>
                <a:off x="8718567" y="3828616"/>
                <a:ext cx="12308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C6241DC-4CE8-E745-805B-229255B77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567" y="3828616"/>
                <a:ext cx="1230885" cy="400110"/>
              </a:xfrm>
              <a:prstGeom prst="rect">
                <a:avLst/>
              </a:prstGeom>
              <a:blipFill>
                <a:blip r:embed="rId9"/>
                <a:stretch>
                  <a:fillRect l="-5155" t="-303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Arrow 40">
            <a:extLst>
              <a:ext uri="{FF2B5EF4-FFF2-40B4-BE49-F238E27FC236}">
                <a16:creationId xmlns:a16="http://schemas.microsoft.com/office/drawing/2014/main" id="{E82048FA-8175-0241-9E56-54C03DCE9E6A}"/>
              </a:ext>
            </a:extLst>
          </p:cNvPr>
          <p:cNvSpPr/>
          <p:nvPr/>
        </p:nvSpPr>
        <p:spPr>
          <a:xfrm>
            <a:off x="4910247" y="5302864"/>
            <a:ext cx="819382" cy="622927"/>
          </a:xfrm>
          <a:prstGeom prst="rightArrow">
            <a:avLst>
              <a:gd name="adj1" fmla="val 43923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D3C9FF6D-25DB-CF4B-AEC9-46385FE70607}"/>
              </a:ext>
            </a:extLst>
          </p:cNvPr>
          <p:cNvSpPr/>
          <p:nvPr/>
        </p:nvSpPr>
        <p:spPr>
          <a:xfrm rot="5400000">
            <a:off x="7337395" y="4404110"/>
            <a:ext cx="703678" cy="752237"/>
          </a:xfrm>
          <a:prstGeom prst="rightArrow">
            <a:avLst>
              <a:gd name="adj1" fmla="val 34326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D4277B-2E43-B94F-8E49-394F4059CE1B}"/>
                  </a:ext>
                </a:extLst>
              </p:cNvPr>
              <p:cNvSpPr txBox="1"/>
              <p:nvPr/>
            </p:nvSpPr>
            <p:spPr>
              <a:xfrm>
                <a:off x="5765184" y="5299535"/>
                <a:ext cx="5859296" cy="622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 smtClean="0">
                          <a:latin typeface="Cambria Math" panose="02040503050406030204" pitchFamily="18" charset="0"/>
                        </a:rPr>
                        <m:t>Weighted</m:t>
                      </m:r>
                      <m:r>
                        <a:rPr lang="zh-CN" alt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Avg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5.0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4.0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3.0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D4277B-2E43-B94F-8E49-394F4059C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184" y="5299535"/>
                <a:ext cx="5859296" cy="62292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743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A5E7C-5483-5E40-922D-B184583FC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Weighed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3B13B-E46E-B540-8783-3BEEED26DB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sz="2400" dirty="0"/>
                  <a:t>For the item-based CF algorithm, to predict rating for user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item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sz="2000" dirty="0"/>
                  <a:t>Find other neighboring items that user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/>
                  <a:t> rated on</a:t>
                </a:r>
              </a:p>
              <a:p>
                <a:pPr lvl="1"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sz="2000" dirty="0"/>
                  <a:t>Summarize over top </a:t>
                </a:r>
                <a:r>
                  <a:rPr lang="en-US" sz="2000" i="1" dirty="0"/>
                  <a:t>N</a:t>
                </a:r>
                <a:r>
                  <a:rPr lang="en-US" sz="2000" dirty="0"/>
                  <a:t> correlated items (most similar to item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) rated by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sz="2000" dirty="0"/>
              </a:p>
              <a:p>
                <a:pPr lvl="1"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sz="2000" dirty="0"/>
                  <a:t>You can tune the number of neighbors to make the best performance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53B13B-E46E-B540-8783-3BEEED26DB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93877EE-F293-1E4E-9E38-356E51D0D4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4034" y="5514992"/>
                <a:ext cx="8963931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/>
                        </m:ctrlPr>
                      </m:sSubPr>
                      <m:e>
                        <m:r>
                          <a:rPr lang="en-US" sz="1800" b="0" i="1" smtClean="0"/>
                          <m:t>𝑤</m:t>
                        </m:r>
                      </m:e>
                      <m:sub>
                        <m:r>
                          <a:rPr lang="en-US" sz="1800" b="0" i="1" smtClean="0"/>
                          <m:t>𝑖</m:t>
                        </m:r>
                        <m:r>
                          <a:rPr lang="en-US" sz="1800" i="1"/>
                          <m:t>,</m:t>
                        </m:r>
                        <m:r>
                          <a:rPr lang="en-US" sz="1800" i="1"/>
                          <m:t>𝑛</m:t>
                        </m:r>
                      </m:sub>
                    </m:sSub>
                  </m:oMath>
                </a14:m>
                <a:r>
                  <a:rPr lang="en-US" sz="1800" dirty="0"/>
                  <a:t> is the weight between item </a:t>
                </a:r>
                <a14:m>
                  <m:oMath xmlns:m="http://schemas.openxmlformats.org/officeDocument/2006/math">
                    <m:r>
                      <a:rPr lang="en-US" sz="1800" i="1" dirty="0" smtClean="0"/>
                      <m:t>𝑖</m:t>
                    </m:r>
                  </m:oMath>
                </a14:m>
                <a:r>
                  <a:rPr lang="en-US" sz="1800" dirty="0"/>
                  <a:t> and item </a:t>
                </a:r>
                <a14:m>
                  <m:oMath xmlns:m="http://schemas.openxmlformats.org/officeDocument/2006/math">
                    <m:r>
                      <a:rPr lang="en-US" sz="1800" i="1" dirty="0" smtClean="0"/>
                      <m:t>𝑛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/>
                        </m:ctrlPr>
                      </m:sSubPr>
                      <m:e>
                        <m:r>
                          <a:rPr lang="en-US" sz="1800" b="0" i="1" smtClean="0"/>
                          <m:t>𝑟</m:t>
                        </m:r>
                      </m:e>
                      <m:sub>
                        <m:r>
                          <a:rPr lang="en-US" sz="1800" b="0" i="1" smtClean="0"/>
                          <m:t>𝑢</m:t>
                        </m:r>
                        <m:r>
                          <a:rPr lang="en-US" sz="1800" b="0" i="1" smtClean="0"/>
                          <m:t>,</m:t>
                        </m:r>
                        <m:r>
                          <a:rPr lang="en-US" sz="1800" b="0" i="1" smtClean="0"/>
                          <m:t>𝑛</m:t>
                        </m:r>
                      </m:sub>
                    </m:sSub>
                  </m:oMath>
                </a14:m>
                <a:r>
                  <a:rPr lang="en-US" sz="1800" dirty="0"/>
                  <a:t> is the rating of user </a:t>
                </a:r>
                <a14:m>
                  <m:oMath xmlns:m="http://schemas.openxmlformats.org/officeDocument/2006/math">
                    <m:r>
                      <a:rPr lang="en-US" sz="1800" i="1" dirty="0" smtClean="0"/>
                      <m:t>𝑢</m:t>
                    </m:r>
                  </m:oMath>
                </a14:m>
                <a:r>
                  <a:rPr lang="en-US" sz="1800" dirty="0"/>
                  <a:t> on item </a:t>
                </a:r>
                <a14:m>
                  <m:oMath xmlns:m="http://schemas.openxmlformats.org/officeDocument/2006/math">
                    <m:r>
                      <a:rPr lang="en-US" sz="1800" b="0" i="1" smtClean="0"/>
                      <m:t>𝑛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93877EE-F293-1E4E-9E38-356E51D0D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34" y="5514992"/>
                <a:ext cx="8963931" cy="4351338"/>
              </a:xfrm>
              <a:prstGeom prst="rect">
                <a:avLst/>
              </a:prstGeom>
              <a:blipFill>
                <a:blip r:embed="rId3"/>
                <a:stretch>
                  <a:fillRect l="-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itemBasedPrediction.tiff">
            <a:extLst>
              <a:ext uri="{FF2B5EF4-FFF2-40B4-BE49-F238E27FC236}">
                <a16:creationId xmlns:a16="http://schemas.microsoft.com/office/drawing/2014/main" id="{7582EEDB-A232-BE4C-8A9E-7A840A4BF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09" y="4001294"/>
            <a:ext cx="3683000" cy="14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17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7D4F8-E00D-B04F-8E35-D09B57D1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 Your Recommendation System…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4A368-F0BE-DE4D-B88B-B8FB4B52B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322" y="3012066"/>
            <a:ext cx="4107355" cy="34808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D1DEC8-2CF1-4D45-944B-80F443059C3A}"/>
              </a:ext>
            </a:extLst>
          </p:cNvPr>
          <p:cNvSpPr/>
          <p:nvPr/>
        </p:nvSpPr>
        <p:spPr>
          <a:xfrm>
            <a:off x="838200" y="1690688"/>
            <a:ext cx="7894460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Git clone the repository: </a:t>
            </a:r>
            <a:r>
              <a:rPr lang="en-US" sz="2000" b="1" u="sng" dirty="0">
                <a:solidFill>
                  <a:srgbClr val="0563C1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https://github.com/linyijun/lab201907.git</a:t>
            </a:r>
            <a:endParaRPr lang="en-US" sz="2000" b="1" u="sng" dirty="0">
              <a:solidFill>
                <a:srgbClr val="0563C1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Follow the Tutorial  &lt;</a:t>
            </a:r>
            <a:r>
              <a:rPr lang="en-US" sz="2000" b="1" dirty="0" err="1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recommendation_system_tutorial</a:t>
            </a:r>
            <a:r>
              <a:rPr lang="en-US" sz="2000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_part_2.docx&gt;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63257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982-F8A5-BB49-8FE9-05E5FD90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00" t="17122" r="2016" b="15004"/>
          <a:stretch/>
        </p:blipFill>
        <p:spPr>
          <a:xfrm>
            <a:off x="5489531" y="1589245"/>
            <a:ext cx="2911378" cy="2282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C1B48A-0B50-BF4D-8955-027FDD11B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50F81-80E7-754E-8D32-28F59B0D9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5334" cy="4351338"/>
          </a:xfrm>
        </p:spPr>
        <p:txBody>
          <a:bodyPr/>
          <a:lstStyle/>
          <a:p>
            <a:r>
              <a:rPr lang="en-US" dirty="0"/>
              <a:t>Spatial Data</a:t>
            </a:r>
          </a:p>
          <a:p>
            <a:pPr lvl="1">
              <a:buFontTx/>
              <a:buChar char="-"/>
            </a:pPr>
            <a:r>
              <a:rPr lang="en-US" dirty="0"/>
              <a:t>Points, Lines, Polygons, …</a:t>
            </a:r>
          </a:p>
          <a:p>
            <a:endParaRPr lang="en-US" dirty="0"/>
          </a:p>
          <a:p>
            <a:r>
              <a:rPr lang="en-US" dirty="0"/>
              <a:t>QGIS</a:t>
            </a:r>
          </a:p>
          <a:p>
            <a:pPr lvl="1">
              <a:buFontTx/>
              <a:buChar char="-"/>
            </a:pPr>
            <a:r>
              <a:rPr lang="en-US" dirty="0"/>
              <a:t>A Free and Open Source Geographic Information System</a:t>
            </a:r>
          </a:p>
          <a:p>
            <a:pPr lvl="1">
              <a:buFontTx/>
              <a:buChar char="-"/>
            </a:pPr>
            <a:r>
              <a:rPr lang="en-US" dirty="0"/>
              <a:t>Can visualize different types of spatial data, e.g., shapefile, CSV file.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122B1-55D4-6C4F-BD97-B9CEA6CF05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96" t="19583" r="31342" b="20137"/>
          <a:stretch/>
        </p:blipFill>
        <p:spPr>
          <a:xfrm>
            <a:off x="8642958" y="1589245"/>
            <a:ext cx="3336889" cy="2282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D8FF50-5B11-8B43-92D0-D7A5E7CF98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68" t="9092" r="6335" b="6706"/>
          <a:stretch/>
        </p:blipFill>
        <p:spPr>
          <a:xfrm>
            <a:off x="7502165" y="4127298"/>
            <a:ext cx="3995803" cy="253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8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3C12C-BE5F-EE44-A5AF-46B1BF381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Visualize Yelp business locations on the OpenStreetMap</a:t>
            </a:r>
          </a:p>
          <a:p>
            <a:r>
              <a:rPr lang="en-US" b="1" dirty="0"/>
              <a:t>Follow the Tutorial  &lt;</a:t>
            </a:r>
            <a:r>
              <a:rPr lang="en-US" b="1" dirty="0" err="1"/>
              <a:t>QGIS_tutorial.docx</a:t>
            </a:r>
            <a:r>
              <a:rPr lang="en-US" b="1" dirty="0"/>
              <a:t>&gt;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837152-EC92-7147-B3DD-BBCEA6C57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Spatial Data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A6010-6DF6-A74B-9067-26D3658C3993}"/>
              </a:ext>
            </a:extLst>
          </p:cNvPr>
          <p:cNvPicPr/>
          <p:nvPr/>
        </p:nvPicPr>
        <p:blipFill rotWithShape="1">
          <a:blip r:embed="rId2"/>
          <a:srcRect t="8056" b="3930"/>
          <a:stretch/>
        </p:blipFill>
        <p:spPr>
          <a:xfrm>
            <a:off x="3461751" y="3091480"/>
            <a:ext cx="5268498" cy="34975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2785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3C12C-BE5F-EE44-A5AF-46B1BF381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Visualize statistic summarization of review data on Census Tract</a:t>
            </a:r>
          </a:p>
          <a:p>
            <a:r>
              <a:rPr lang="en-US" b="1" dirty="0"/>
              <a:t>Follow the Tutorial  &lt;</a:t>
            </a:r>
            <a:r>
              <a:rPr lang="en-US" b="1" dirty="0" err="1"/>
              <a:t>QGIS_tutorial.docx</a:t>
            </a:r>
            <a:r>
              <a:rPr lang="en-US" b="1" dirty="0"/>
              <a:t>&gt;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837152-EC92-7147-B3DD-BBCEA6C57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Spatial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D69B4D-3332-5747-9235-A73769FC9C3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66" y="2974996"/>
            <a:ext cx="4095634" cy="3626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BF8153-5E86-234E-8718-E80F0543659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186" y="2974996"/>
            <a:ext cx="3837214" cy="36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18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3951</TotalTime>
  <Words>322</Words>
  <Application>Microsoft Macintosh PowerPoint</Application>
  <PresentationFormat>Widescreen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Lab</vt:lpstr>
      <vt:lpstr>Lab Topics</vt:lpstr>
      <vt:lpstr>Lab Tasks (7/9)</vt:lpstr>
      <vt:lpstr>Review: Weighed Average</vt:lpstr>
      <vt:lpstr>Review: Weighed Average</vt:lpstr>
      <vt:lpstr>Continue Your Recommendation System…</vt:lpstr>
      <vt:lpstr>Spatial Data Visualization</vt:lpstr>
      <vt:lpstr>Spatial Data Visualization</vt:lpstr>
      <vt:lpstr>Spatial Data 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Recommendation System</dc:title>
  <dc:creator>Yijun Lin</dc:creator>
  <cp:lastModifiedBy>Yijun Lin</cp:lastModifiedBy>
  <cp:revision>38</cp:revision>
  <dcterms:created xsi:type="dcterms:W3CDTF">2019-07-04T03:53:03Z</dcterms:created>
  <dcterms:modified xsi:type="dcterms:W3CDTF">2019-07-08T01:33:52Z</dcterms:modified>
</cp:coreProperties>
</file>